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3" r:id="rId3"/>
  </p:sldMasterIdLst>
  <p:notesMasterIdLst>
    <p:notesMasterId r:id="rId112"/>
  </p:notesMasterIdLst>
  <p:sldIdLst>
    <p:sldId id="256" r:id="rId4"/>
    <p:sldId id="398" r:id="rId5"/>
    <p:sldId id="399" r:id="rId6"/>
    <p:sldId id="400" r:id="rId7"/>
    <p:sldId id="259" r:id="rId8"/>
    <p:sldId id="298" r:id="rId9"/>
    <p:sldId id="401" r:id="rId10"/>
    <p:sldId id="269" r:id="rId11"/>
    <p:sldId id="407" r:id="rId12"/>
    <p:sldId id="402" r:id="rId13"/>
    <p:sldId id="403" r:id="rId14"/>
    <p:sldId id="404" r:id="rId15"/>
    <p:sldId id="40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394" r:id="rId25"/>
    <p:sldId id="280" r:id="rId26"/>
    <p:sldId id="287" r:id="rId27"/>
    <p:sldId id="406" r:id="rId28"/>
    <p:sldId id="282" r:id="rId29"/>
    <p:sldId id="299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5" r:id="rId53"/>
    <p:sldId id="326" r:id="rId54"/>
    <p:sldId id="329" r:id="rId55"/>
    <p:sldId id="330" r:id="rId56"/>
    <p:sldId id="331" r:id="rId57"/>
    <p:sldId id="332" r:id="rId58"/>
    <p:sldId id="333" r:id="rId59"/>
    <p:sldId id="334" r:id="rId60"/>
    <p:sldId id="335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43" r:id="rId69"/>
    <p:sldId id="344" r:id="rId70"/>
    <p:sldId id="345" r:id="rId71"/>
    <p:sldId id="346" r:id="rId72"/>
    <p:sldId id="347" r:id="rId73"/>
    <p:sldId id="348" r:id="rId74"/>
    <p:sldId id="349" r:id="rId75"/>
    <p:sldId id="350" r:id="rId76"/>
    <p:sldId id="351" r:id="rId77"/>
    <p:sldId id="352" r:id="rId78"/>
    <p:sldId id="353" r:id="rId79"/>
    <p:sldId id="354" r:id="rId80"/>
    <p:sldId id="355" r:id="rId81"/>
    <p:sldId id="356" r:id="rId82"/>
    <p:sldId id="357" r:id="rId83"/>
    <p:sldId id="358" r:id="rId84"/>
    <p:sldId id="359" r:id="rId85"/>
    <p:sldId id="360" r:id="rId86"/>
    <p:sldId id="361" r:id="rId87"/>
    <p:sldId id="362" r:id="rId88"/>
    <p:sldId id="363" r:id="rId89"/>
    <p:sldId id="364" r:id="rId90"/>
    <p:sldId id="365" r:id="rId91"/>
    <p:sldId id="412" r:id="rId92"/>
    <p:sldId id="381" r:id="rId93"/>
    <p:sldId id="391" r:id="rId94"/>
    <p:sldId id="392" r:id="rId95"/>
    <p:sldId id="410" r:id="rId96"/>
    <p:sldId id="411" r:id="rId97"/>
    <p:sldId id="366" r:id="rId98"/>
    <p:sldId id="413" r:id="rId99"/>
    <p:sldId id="367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6" r:id="rId109"/>
    <p:sldId id="377" r:id="rId110"/>
    <p:sldId id="393" r:id="rId1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83" autoAdjust="0"/>
  </p:normalViewPr>
  <p:slideViewPr>
    <p:cSldViewPr snapToGrid="0" snapToObjects="1">
      <p:cViewPr varScale="1">
        <p:scale>
          <a:sx n="70" d="100"/>
          <a:sy n="70" d="100"/>
        </p:scale>
        <p:origin x="15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6448D-7614-BB47-8CE6-C3DA0CF4A295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2A887-568A-C545-B474-DE42E5C030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BA77-BE22-4891-A592-9EEA9D68D0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19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5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96884B-5566-483A-8962-DF84FCB5017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51, 30, 75, 18, 12, 15, 24, 21, 27, 42, 36, 33, 39, 45, 48, 69, 63, 57, 54, 60, 66, 73, 72, 74, 81, 77, 87, 76, 78, 80, 81, 87, 84, 93, 90, 96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A887-568A-C545-B474-DE42E5C030A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F5D963-B8D9-42B0-9C69-2F8D507FDD7F}" type="slidenum">
              <a:rPr lang="en-CA" smtClean="0"/>
              <a:pPr>
                <a:defRPr/>
              </a:pPr>
              <a:t>9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B9816B34-7C1E-EF4B-A4AB-90BF228F0257}" type="datetime1">
              <a:rPr lang="en-US"/>
              <a:pPr>
                <a:defRPr/>
              </a:pPr>
              <a:t>8/10/2020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1F454533-B479-0146-A6B2-32FDC31E0B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6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9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5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73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1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7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3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37738" y="2494914"/>
            <a:ext cx="2668523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9097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366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11906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0744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4396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619D5-D837-C443-9370-95E88D3929F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635D2-3D7C-3644-9011-2ECCE187472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1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1371600"/>
            <a:ext cx="9144000" cy="76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80182" y="392633"/>
            <a:ext cx="4183634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CC000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6549" y="1495170"/>
            <a:ext cx="7824470" cy="24961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8/10/2020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4824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1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binary-search-tree-set-2-delete/" TargetMode="Externa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691" y="660400"/>
            <a:ext cx="8143519" cy="1470025"/>
          </a:xfrm>
        </p:spPr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179" y="2130425"/>
            <a:ext cx="6400800" cy="1752600"/>
          </a:xfrm>
        </p:spPr>
        <p:txBody>
          <a:bodyPr/>
          <a:lstStyle/>
          <a:p>
            <a:r>
              <a:rPr lang="en-US" dirty="0"/>
              <a:t>COMP 282</a:t>
            </a:r>
          </a:p>
          <a:p>
            <a:r>
              <a:rPr lang="en-US" dirty="0"/>
              <a:t>Mahdi Ebrahimi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0179" y="4978442"/>
            <a:ext cx="64007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dirty="0"/>
              <a:t>Slide Courtesy : </a:t>
            </a:r>
            <a:r>
              <a:rPr lang="en-US" sz="1600" dirty="0" err="1">
                <a:solidFill>
                  <a:srgbClr val="000000"/>
                </a:solidFill>
              </a:rPr>
              <a:t>ilhelm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HarDouglas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Wder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MMath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UWaterloo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rgbClr val="000000"/>
                </a:solidFill>
              </a:rPr>
              <a:t>						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dwharder@alumni.uwaterloo.ca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AVL Tree </a:t>
            </a:r>
            <a:r>
              <a:rPr lang="en-US" dirty="0"/>
              <a:t>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None/>
            </a:pPr>
            <a:r>
              <a:rPr lang="en-US" sz="1500" dirty="0"/>
              <a:t>An </a:t>
            </a:r>
            <a:r>
              <a:rPr lang="en-US" sz="1500" b="1" dirty="0"/>
              <a:t>AVL tree </a:t>
            </a:r>
            <a:r>
              <a:rPr lang="en-US" sz="1500" dirty="0"/>
              <a:t>is a </a:t>
            </a:r>
            <a:r>
              <a:rPr lang="en-US" sz="1500" i="1" dirty="0">
                <a:solidFill>
                  <a:schemeClr val="accent1"/>
                </a:solidFill>
              </a:rPr>
              <a:t>self-balancing </a:t>
            </a:r>
            <a:r>
              <a:rPr lang="en-US" sz="1500" dirty="0"/>
              <a:t>binary search tree.</a:t>
            </a:r>
          </a:p>
          <a:p>
            <a:pPr marL="342900" indent="-342900">
              <a:buNone/>
            </a:pPr>
            <a:endParaRPr lang="en-US" sz="1500" i="1" dirty="0"/>
          </a:p>
          <a:p>
            <a:pPr marL="342900" indent="-342900">
              <a:buNone/>
            </a:pPr>
            <a:r>
              <a:rPr lang="en-US" sz="1500" i="1" dirty="0"/>
              <a:t>Structural properties</a:t>
            </a:r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Binary tree </a:t>
            </a:r>
            <a:r>
              <a:rPr lang="en-US" sz="1500" dirty="0"/>
              <a:t>property (same as BST)</a:t>
            </a:r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Order</a:t>
            </a:r>
            <a:r>
              <a:rPr lang="en-US" sz="1500" dirty="0"/>
              <a:t> property </a:t>
            </a:r>
            <a:r>
              <a:rPr lang="en-US" sz="1500" dirty="0">
                <a:sym typeface="Symbol" pitchFamily="18" charset="2"/>
              </a:rPr>
              <a:t>(same as for BST)</a:t>
            </a:r>
            <a:br>
              <a:rPr lang="en-US" sz="1500" dirty="0">
                <a:sym typeface="Symbol" pitchFamily="18" charset="2"/>
              </a:rPr>
            </a:br>
            <a:endParaRPr lang="en-US" sz="1500" dirty="0"/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  (-1, 0 , 1)</a:t>
            </a: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where </a:t>
            </a:r>
            <a:r>
              <a:rPr lang="en-US" sz="1500" b="1" dirty="0">
                <a:solidFill>
                  <a:srgbClr val="FF0000"/>
                </a:solidFill>
              </a:rPr>
              <a:t>balance</a:t>
            </a:r>
            <a:r>
              <a:rPr lang="en-US" sz="1500" dirty="0">
                <a:solidFill>
                  <a:srgbClr val="FF0000"/>
                </a:solidFill>
              </a:rPr>
              <a:t>(</a:t>
            </a:r>
            <a:r>
              <a:rPr lang="en-US" sz="1500" i="1" dirty="0">
                <a:solidFill>
                  <a:srgbClr val="FF0000"/>
                </a:solidFill>
              </a:rPr>
              <a:t>node/factor</a:t>
            </a:r>
            <a:r>
              <a:rPr lang="en-US" sz="1500" dirty="0">
                <a:solidFill>
                  <a:srgbClr val="FF0000"/>
                </a:solidFill>
              </a:rPr>
              <a:t>) </a:t>
            </a:r>
            <a:r>
              <a:rPr lang="en-US" sz="1500" dirty="0"/>
              <a:t>= height(</a:t>
            </a:r>
            <a:r>
              <a:rPr lang="en-US" sz="1500" i="1" dirty="0" err="1"/>
              <a:t>node</a:t>
            </a:r>
            <a:r>
              <a:rPr lang="en-US" sz="1500" dirty="0" err="1"/>
              <a:t>.left</a:t>
            </a:r>
            <a:r>
              <a:rPr lang="en-US" sz="1500" dirty="0"/>
              <a:t>) – height(</a:t>
            </a:r>
            <a:r>
              <a:rPr lang="en-US" sz="1500" i="1" dirty="0" err="1"/>
              <a:t>node</a:t>
            </a:r>
            <a:r>
              <a:rPr lang="en-US" sz="1500" dirty="0" err="1"/>
              <a:t>.right</a:t>
            </a:r>
            <a:r>
              <a:rPr lang="en-US" sz="1500" dirty="0"/>
              <a:t>)</a:t>
            </a:r>
            <a:endParaRPr lang="en-US" sz="1500" dirty="0">
              <a:solidFill>
                <a:schemeClr val="accent2"/>
              </a:solidFill>
            </a:endParaRPr>
          </a:p>
          <a:p>
            <a:pPr marL="628650" lvl="1" indent="-28575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B286A-AF1C-4702-9981-B5A239B8B5FB}"/>
              </a:ext>
            </a:extLst>
          </p:cNvPr>
          <p:cNvSpPr/>
          <p:nvPr/>
        </p:nvSpPr>
        <p:spPr>
          <a:xfrm>
            <a:off x="1087514" y="5174332"/>
            <a:ext cx="7204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https://en.wikipedia.org/wiki/Self-balancing_binary_search_tree</a:t>
            </a:r>
          </a:p>
        </p:txBody>
      </p:sp>
    </p:spTree>
    <p:extLst>
      <p:ext uri="{BB962C8B-B14F-4D97-AF65-F5344CB8AC3E}">
        <p14:creationId xmlns:p14="http://schemas.microsoft.com/office/powerpoint/2010/main" val="69216924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The node of that </a:t>
            </a:r>
            <a:r>
              <a:rPr lang="en-CA" altLang="en-US" sz="2400" dirty="0" err="1">
                <a:latin typeface="Arial" charset="0"/>
                <a:cs typeface="Arial" charset="0"/>
              </a:rPr>
              <a:t>subtree</a:t>
            </a:r>
            <a:r>
              <a:rPr lang="en-CA" altLang="en-US" sz="2400" dirty="0">
                <a:latin typeface="Arial" charset="0"/>
                <a:cs typeface="Arial" charset="0"/>
              </a:rPr>
              <a:t>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CA" altLang="en-US" sz="2400" dirty="0" err="1">
                <a:latin typeface="Arial" charset="0"/>
                <a:cs typeface="Arial" charset="0"/>
              </a:rPr>
              <a:t>Recursing</a:t>
            </a:r>
            <a:r>
              <a:rPr lang="en-CA" altLang="en-US" sz="2400" dirty="0">
                <a:latin typeface="Arial" charset="0"/>
                <a:cs typeface="Arial" charset="0"/>
              </a:rPr>
              <a:t> to the root, however, 8 is also unbalanced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/>
          <a:stretch/>
        </p:blipFill>
        <p:spPr bwMode="auto">
          <a:xfrm>
            <a:off x="-1" y="3144180"/>
            <a:ext cx="897542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Delete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301513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The resulting tree is now AVL balanced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539750" y="1122386"/>
            <a:ext cx="83185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000" dirty="0">
                <a:solidFill>
                  <a:schemeClr val="accent1"/>
                </a:solidFill>
              </a:rPr>
              <a:t>Arguments for AVL trees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457200" indent="-457200"/>
            <a:endParaRPr lang="en-US" sz="2000" dirty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Search is </a:t>
            </a:r>
            <a:r>
              <a:rPr lang="en-US" sz="2000" dirty="0" err="1"/>
              <a:t>O(log</a:t>
            </a:r>
            <a:r>
              <a:rPr lang="en-US" sz="2000" dirty="0"/>
              <a:t> N) since AVL trees are </a:t>
            </a:r>
            <a:r>
              <a:rPr lang="en-US" sz="2000" dirty="0">
                <a:solidFill>
                  <a:srgbClr val="009999"/>
                </a:solidFill>
              </a:rPr>
              <a:t>always balanced</a:t>
            </a:r>
            <a:r>
              <a:rPr lang="en-US" sz="2000" dirty="0"/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Insertion and deletions are also </a:t>
            </a:r>
            <a:r>
              <a:rPr lang="en-US" sz="2000" dirty="0" err="1"/>
              <a:t>O(logn</a:t>
            </a:r>
            <a:r>
              <a:rPr lang="en-US" sz="20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The height balancing adds no more than a constant factor to the speed of insertion.</a:t>
            </a:r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sz="2000" dirty="0">
                <a:solidFill>
                  <a:schemeClr val="accent1"/>
                </a:solidFill>
              </a:rPr>
              <a:t>Arguments against using AVL trees:</a:t>
            </a:r>
          </a:p>
          <a:p>
            <a:pPr marL="457200" indent="-457200"/>
            <a:endParaRPr lang="en-US" sz="2000" dirty="0">
              <a:solidFill>
                <a:schemeClr val="accent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/>
              <a:t>Difficult to program &amp; debug; more space for balance factor.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Asymptotically faster but rebalancing costs time.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Most large searches are done in database systems on disk and use other structures (e.g. B-trees).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May be OK to have O(N) for a single operation if total run time for many consecutive operations is fast (e.g. Splay trees).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665163" y="26634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Pros and Cons of AVL Trees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Is this an AVL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3970532" cy="3263504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</a:t>
            </a:r>
            <a:br>
              <a:rPr lang="en-US" sz="1500" dirty="0"/>
            </a:br>
            <a:br>
              <a:rPr lang="en-US" sz="1350" dirty="0"/>
            </a:br>
            <a:r>
              <a:rPr lang="en-US" sz="1350" dirty="0"/>
              <a:t>where balance(</a:t>
            </a:r>
            <a:r>
              <a:rPr lang="en-US" sz="1350" i="1" dirty="0"/>
              <a:t>node</a:t>
            </a:r>
            <a:r>
              <a:rPr lang="en-US" sz="1350" dirty="0"/>
              <a:t>) = </a:t>
            </a:r>
            <a:br>
              <a:rPr lang="en-US" sz="1350" dirty="0"/>
            </a:br>
            <a:r>
              <a:rPr lang="en-US" sz="1350" dirty="0"/>
              <a:t>	height(</a:t>
            </a:r>
            <a:r>
              <a:rPr lang="en-US" sz="1350" i="1" dirty="0" err="1"/>
              <a:t>node</a:t>
            </a:r>
            <a:r>
              <a:rPr lang="en-US" sz="1350" dirty="0" err="1"/>
              <a:t>.left</a:t>
            </a:r>
            <a:r>
              <a:rPr lang="en-US" sz="1350" dirty="0"/>
              <a:t>) – height(</a:t>
            </a:r>
            <a:r>
              <a:rPr lang="en-US" sz="1350" i="1" dirty="0" err="1"/>
              <a:t>node</a:t>
            </a:r>
            <a:r>
              <a:rPr lang="en-US" sz="1350" dirty="0" err="1"/>
              <a:t>.right</a:t>
            </a:r>
            <a:r>
              <a:rPr lang="en-US" sz="1350" dirty="0"/>
              <a:t>)</a:t>
            </a:r>
            <a:endParaRPr lang="en-US" sz="135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7257" y="2311572"/>
            <a:ext cx="3990471" cy="3093297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85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Is this an AVL Tree?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366649" y="2015770"/>
            <a:ext cx="3733800" cy="36849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010367" cy="3263504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</a:t>
            </a:r>
            <a:br>
              <a:rPr lang="en-US" sz="1500" dirty="0"/>
            </a:br>
            <a:br>
              <a:rPr lang="en-US" sz="1350" dirty="0"/>
            </a:br>
            <a:r>
              <a:rPr lang="en-US" sz="1350" dirty="0"/>
              <a:t>where balance(</a:t>
            </a:r>
            <a:r>
              <a:rPr lang="en-US" sz="1350" i="1" dirty="0"/>
              <a:t>node</a:t>
            </a:r>
            <a:r>
              <a:rPr lang="en-US" sz="1350" dirty="0"/>
              <a:t>) = </a:t>
            </a:r>
            <a:br>
              <a:rPr lang="en-US" sz="1350" dirty="0"/>
            </a:br>
            <a:r>
              <a:rPr lang="en-US" sz="1350" dirty="0"/>
              <a:t>	height(</a:t>
            </a:r>
            <a:r>
              <a:rPr lang="en-US" sz="1350" i="1" dirty="0" err="1"/>
              <a:t>node</a:t>
            </a:r>
            <a:r>
              <a:rPr lang="en-US" sz="1350" dirty="0" err="1"/>
              <a:t>.left</a:t>
            </a:r>
            <a:r>
              <a:rPr lang="en-US" sz="1350" dirty="0"/>
              <a:t>) – height(</a:t>
            </a:r>
            <a:r>
              <a:rPr lang="en-US" sz="1350" i="1" dirty="0" err="1"/>
              <a:t>node</a:t>
            </a:r>
            <a:r>
              <a:rPr lang="en-US" sz="1350" dirty="0" err="1"/>
              <a:t>.right</a:t>
            </a:r>
            <a:r>
              <a:rPr lang="en-US" sz="1350" dirty="0"/>
              <a:t>)</a:t>
            </a:r>
            <a:endParaRPr lang="en-US" sz="13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9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Good News:</a:t>
            </a:r>
          </a:p>
          <a:p>
            <a:pPr>
              <a:buNone/>
            </a:pPr>
            <a:r>
              <a:rPr lang="en-US" dirty="0"/>
              <a:t>Because height of AVL tree is O(log(n)), then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endParaRPr lang="en-US" dirty="0"/>
          </a:p>
          <a:p>
            <a:pPr>
              <a:buNone/>
            </a:pPr>
            <a:endParaRPr lang="en-US" sz="825" dirty="0"/>
          </a:p>
          <a:p>
            <a:pPr>
              <a:buNone/>
            </a:pPr>
            <a:endParaRPr lang="en-US" sz="825" dirty="0"/>
          </a:p>
          <a:p>
            <a:pPr>
              <a:buNone/>
            </a:pPr>
            <a:r>
              <a:rPr lang="en-US" dirty="0"/>
              <a:t>But as we insert and delete elements, we need to:</a:t>
            </a:r>
          </a:p>
        </p:txBody>
      </p:sp>
    </p:spTree>
    <p:extLst>
      <p:ext uri="{BB962C8B-B14F-4D97-AF65-F5344CB8AC3E}">
        <p14:creationId xmlns:p14="http://schemas.microsoft.com/office/powerpoint/2010/main" val="201109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89708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606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z="2400" dirty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57355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" y="4117402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are AVL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 an upper bound on the number of nodes in an AVL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Arial" charset="0"/>
                <a:cs typeface="Arial" charset="0"/>
              </a:rPr>
              <a:t> a perfect binary tree with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>
                <a:latin typeface="Times New Roman" pitchFamily="18" charset="0"/>
                <a:cs typeface="Arial" charset="0"/>
              </a:rPr>
              <a:t> + 1</a:t>
            </a:r>
            <a:r>
              <a:rPr lang="en-US" altLang="en-US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latin typeface="Arial" charset="0"/>
                <a:cs typeface="Arial" charset="0"/>
              </a:rPr>
              <a:t> nodes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What is an lower bound?</a:t>
            </a: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Let </a:t>
            </a:r>
            <a:r>
              <a:rPr lang="en-US" altLang="en-US" sz="2400" dirty="0" err="1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endParaRPr lang="en-US" altLang="en-US" sz="2400" i="1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Can we find </a:t>
            </a:r>
            <a:r>
              <a:rPr lang="en-US" altLang="en-US" sz="2400" dirty="0" err="1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Binary Search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6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</a:t>
            </a:r>
            <a:r>
              <a:rPr lang="en-US" altLang="en-US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get:  </a:t>
            </a:r>
            <a:r>
              <a:rPr lang="en-US" altLang="en-US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Times New Roman" pitchFamily="18" charset="0"/>
                <a:cs typeface="Arial" charset="0"/>
              </a:rPr>
              <a:t>) = 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>
                <a:latin typeface="Times New Roman" pitchFamily="18" charset="0"/>
                <a:cs typeface="Arial" charset="0"/>
              </a:rPr>
              <a:t> + </a:t>
            </a:r>
            <a:r>
              <a:rPr lang="en-US" altLang="en-US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>
                <a:latin typeface="Times New Roman" pitchFamily="18" charset="0"/>
                <a:cs typeface="Arial" charset="0"/>
              </a:rPr>
              <a:t>+ 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sz="2400" dirty="0">
                <a:latin typeface="Arial" charset="0"/>
                <a:cs typeface="Arial" charset="0"/>
              </a:rPr>
              <a:t>	</a:t>
            </a:r>
            <a:r>
              <a:rPr lang="pt-BR" altLang="en-US" sz="2400" dirty="0" err="1">
                <a:latin typeface="Arial" charset="0"/>
                <a:cs typeface="Arial" charset="0"/>
              </a:rPr>
              <a:t>The</a:t>
            </a:r>
            <a:r>
              <a:rPr lang="pt-BR" altLang="en-US" sz="2400" dirty="0">
                <a:latin typeface="Arial" charset="0"/>
                <a:cs typeface="Arial" charset="0"/>
              </a:rPr>
              <a:t> solution?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1908175" y="2190305"/>
          <a:ext cx="48958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2" name="Equation" r:id="rId4" imgW="2362200" imgH="711200" progId="Equation.DSMT4">
                  <p:embed/>
                </p:oleObj>
              </mc:Choice>
              <mc:Fallback>
                <p:oleObj name="Equation" r:id="rId4" imgW="2362200" imgH="71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90305"/>
                        <a:ext cx="4895850" cy="14747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FCE3-5862-4F9A-8B5B-8BB03CE1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b="1" dirty="0"/>
              <a:t>Fibonacci Numbers</a:t>
            </a:r>
            <a:endParaRPr lang="en-US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3FEE77E3-D1E7-4731-80AC-CC10DAF8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3" y="3030799"/>
            <a:ext cx="3572374" cy="1381318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E9565C3-A8C6-4853-9F66-1127AC6A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34462"/>
            <a:ext cx="28003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In this example, 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sz="2400" dirty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99847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Height of an AVL Tree</a:t>
            </a:r>
          </a:p>
        </p:txBody>
      </p:sp>
      <p:sp>
        <p:nvSpPr>
          <p:cNvPr id="43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161868" y="1526976"/>
            <a:ext cx="8905932" cy="4876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Fact</a:t>
            </a:r>
            <a:r>
              <a:rPr lang="en-US" sz="2100" dirty="0"/>
              <a:t>: The </a:t>
            </a:r>
            <a:r>
              <a:rPr lang="en-US" sz="2100" b="1" i="1" dirty="0"/>
              <a:t>height</a:t>
            </a:r>
            <a:r>
              <a:rPr lang="en-US" sz="2100" dirty="0"/>
              <a:t> of an AVL tree storing </a:t>
            </a:r>
            <a:r>
              <a:rPr lang="en-US" sz="2100" dirty="0" err="1"/>
              <a:t>n</a:t>
            </a:r>
            <a:r>
              <a:rPr lang="en-US" sz="2100" dirty="0"/>
              <a:t> keys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Proof</a:t>
            </a:r>
            <a:r>
              <a:rPr lang="en-US" sz="2100" dirty="0"/>
              <a:t>: Let us bound </a:t>
            </a:r>
            <a:r>
              <a:rPr lang="en-US" sz="2100" b="1" dirty="0" err="1"/>
              <a:t>n(h</a:t>
            </a:r>
            <a:r>
              <a:rPr lang="en-US" sz="2100" b="1" dirty="0"/>
              <a:t>):</a:t>
            </a:r>
            <a:r>
              <a:rPr lang="en-US" sz="2100" dirty="0"/>
              <a:t> the minimum number of internal nodes of an AVL tree of height </a:t>
            </a:r>
            <a:r>
              <a:rPr lang="en-US" sz="2100" dirty="0" err="1"/>
              <a:t>h</a:t>
            </a:r>
            <a:r>
              <a:rPr lang="en-US" sz="2100" dirty="0"/>
              <a:t>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We easily see that n(1) = 1 and n(2) = 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For </a:t>
            </a:r>
            <a:r>
              <a:rPr lang="en-US" sz="2100" dirty="0" err="1"/>
              <a:t>n</a:t>
            </a:r>
            <a:r>
              <a:rPr lang="en-US" sz="2100" dirty="0"/>
              <a:t> &gt; 2, an AVL tree of height </a:t>
            </a:r>
            <a:r>
              <a:rPr lang="en-US" sz="2100" dirty="0" err="1"/>
              <a:t>h</a:t>
            </a:r>
            <a:r>
              <a:rPr lang="en-US" sz="2100" dirty="0"/>
              <a:t> contains the root node, one AVL </a:t>
            </a:r>
            <a:r>
              <a:rPr lang="en-US" sz="2100" dirty="0" err="1"/>
              <a:t>subtree</a:t>
            </a:r>
            <a:r>
              <a:rPr lang="en-US" sz="2100" dirty="0"/>
              <a:t> of height h-1 and another of height h-2.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That is, </a:t>
            </a:r>
            <a:r>
              <a:rPr lang="en-US" sz="2100" dirty="0" err="1"/>
              <a:t>n(h</a:t>
            </a:r>
            <a:r>
              <a:rPr lang="en-US" sz="2100" dirty="0"/>
              <a:t>) = 1 + n(h-1) + n(h-2)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Knowing n(h-1) &gt; n(h-2), we get </a:t>
            </a:r>
            <a:r>
              <a:rPr lang="en-US" sz="2100" dirty="0" err="1"/>
              <a:t>n(h</a:t>
            </a:r>
            <a:r>
              <a:rPr lang="en-US" sz="2100" dirty="0"/>
              <a:t>) &gt; 2n(h-2). So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2n(h-2),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4n(h-4),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8n(n-6), … (by induction),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</a:t>
            </a:r>
            <a:r>
              <a:rPr lang="en-US" sz="1800" baseline="30000" dirty="0">
                <a:solidFill>
                  <a:schemeClr val="tx2"/>
                </a:solidFill>
              </a:rPr>
              <a:t>i</a:t>
            </a:r>
            <a:r>
              <a:rPr lang="en-US" sz="1800" dirty="0">
                <a:solidFill>
                  <a:schemeClr val="tx2"/>
                </a:solidFill>
              </a:rPr>
              <a:t>n(h-2i)</a:t>
            </a:r>
            <a:endParaRPr lang="en-US" sz="1800" dirty="0"/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Solving the base case we get: </a:t>
            </a:r>
            <a:r>
              <a:rPr lang="en-US" sz="2100" dirty="0" err="1"/>
              <a:t>n(h</a:t>
            </a:r>
            <a:r>
              <a:rPr lang="en-US" sz="2100" dirty="0"/>
              <a:t>) &gt; 2 </a:t>
            </a:r>
            <a:r>
              <a:rPr lang="en-US" sz="2100" baseline="30000" dirty="0"/>
              <a:t>h/2-1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Taking logarithms: </a:t>
            </a:r>
            <a:r>
              <a:rPr lang="en-US" sz="2100" dirty="0" err="1"/>
              <a:t>h</a:t>
            </a:r>
            <a:r>
              <a:rPr lang="en-US" sz="2100" dirty="0"/>
              <a:t> &lt; 2log </a:t>
            </a:r>
            <a:r>
              <a:rPr lang="en-US" sz="2100" dirty="0" err="1"/>
              <a:t>n(h</a:t>
            </a:r>
            <a:r>
              <a:rPr lang="en-US" sz="2100" dirty="0"/>
              <a:t>) +2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Thus the height of an AVL tree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</a:t>
            </a:r>
          </a:p>
          <a:p>
            <a:pPr>
              <a:lnSpc>
                <a:spcPct val="90000"/>
              </a:lnSpc>
            </a:pPr>
            <a:endParaRPr lang="en-US" sz="2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3787" y="4804647"/>
            <a:ext cx="2360613" cy="1371600"/>
            <a:chOff x="3984" y="144"/>
            <a:chExt cx="1487" cy="864"/>
          </a:xfrm>
        </p:grpSpPr>
        <p:sp>
          <p:nvSpPr>
            <p:cNvPr id="43013" name="Oval 5"/>
            <p:cNvSpPr>
              <a:spLocks noChangeArrowheads="1"/>
            </p:cNvSpPr>
            <p:nvPr/>
          </p:nvSpPr>
          <p:spPr bwMode="auto">
            <a:xfrm>
              <a:off x="4545" y="254"/>
              <a:ext cx="156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3</a:t>
              </a:r>
            </a:p>
          </p:txBody>
        </p:sp>
        <p:sp>
          <p:nvSpPr>
            <p:cNvPr id="43014" name="Rectangle 6"/>
            <p:cNvSpPr>
              <a:spLocks noChangeAspect="1" noChangeArrowheads="1"/>
            </p:cNvSpPr>
            <p:nvPr/>
          </p:nvSpPr>
          <p:spPr bwMode="auto">
            <a:xfrm>
              <a:off x="4368" y="549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5" name="AutoShape 7"/>
            <p:cNvCxnSpPr>
              <a:cxnSpLocks noChangeShapeType="1"/>
              <a:stCxn id="43014" idx="0"/>
              <a:endCxn id="43013" idx="3"/>
            </p:cNvCxnSpPr>
            <p:nvPr/>
          </p:nvCxnSpPr>
          <p:spPr bwMode="auto">
            <a:xfrm flipV="1">
              <a:off x="4424" y="399"/>
              <a:ext cx="145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016" name="Oval 8"/>
            <p:cNvSpPr>
              <a:spLocks noChangeArrowheads="1"/>
            </p:cNvSpPr>
            <p:nvPr/>
          </p:nvSpPr>
          <p:spPr bwMode="auto">
            <a:xfrm>
              <a:off x="4749" y="547"/>
              <a:ext cx="155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4</a:t>
              </a:r>
            </a:p>
          </p:txBody>
        </p:sp>
        <p:sp>
          <p:nvSpPr>
            <p:cNvPr id="43017" name="Rectangle 9"/>
            <p:cNvSpPr>
              <a:spLocks noChangeAspect="1" noChangeArrowheads="1"/>
            </p:cNvSpPr>
            <p:nvPr/>
          </p:nvSpPr>
          <p:spPr bwMode="auto">
            <a:xfrm>
              <a:off x="4628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018" name="Rectangle 10"/>
            <p:cNvSpPr>
              <a:spLocks noChangeAspect="1" noChangeArrowheads="1"/>
            </p:cNvSpPr>
            <p:nvPr/>
          </p:nvSpPr>
          <p:spPr bwMode="auto">
            <a:xfrm>
              <a:off x="4942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9" name="AutoShape 11"/>
            <p:cNvCxnSpPr>
              <a:cxnSpLocks noChangeShapeType="1"/>
              <a:stCxn id="43018" idx="0"/>
              <a:endCxn id="43016" idx="5"/>
            </p:cNvCxnSpPr>
            <p:nvPr/>
          </p:nvCxnSpPr>
          <p:spPr bwMode="auto">
            <a:xfrm flipH="1" flipV="1">
              <a:off x="4882" y="692"/>
              <a:ext cx="116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0" name="AutoShape 12"/>
            <p:cNvCxnSpPr>
              <a:cxnSpLocks noChangeShapeType="1"/>
              <a:stCxn id="43017" idx="0"/>
              <a:endCxn id="43016" idx="3"/>
            </p:cNvCxnSpPr>
            <p:nvPr/>
          </p:nvCxnSpPr>
          <p:spPr bwMode="auto">
            <a:xfrm flipV="1">
              <a:off x="4684" y="692"/>
              <a:ext cx="87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1" name="AutoShape 13"/>
            <p:cNvCxnSpPr>
              <a:cxnSpLocks noChangeShapeType="1"/>
              <a:stCxn id="43016" idx="0"/>
              <a:endCxn id="43013" idx="5"/>
            </p:cNvCxnSpPr>
            <p:nvPr/>
          </p:nvCxnSpPr>
          <p:spPr bwMode="auto">
            <a:xfrm flipH="1" flipV="1">
              <a:off x="4678" y="399"/>
              <a:ext cx="149" cy="143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43022" name="Text Box 14"/>
            <p:cNvSpPr txBox="1">
              <a:spLocks noChangeArrowheads="1"/>
            </p:cNvSpPr>
            <p:nvPr/>
          </p:nvSpPr>
          <p:spPr bwMode="auto">
            <a:xfrm>
              <a:off x="4944" y="480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</a:rPr>
                <a:t>n(1)</a:t>
              </a:r>
              <a:endParaRPr lang="en-US" sz="1600" b="1" i="1">
                <a:solidFill>
                  <a:schemeClr val="tx2"/>
                </a:solidFill>
              </a:endParaRPr>
            </a:p>
          </p:txBody>
        </p:sp>
        <p:sp>
          <p:nvSpPr>
            <p:cNvPr id="43023" name="Text Box 15"/>
            <p:cNvSpPr txBox="1">
              <a:spLocks noChangeArrowheads="1"/>
            </p:cNvSpPr>
            <p:nvPr/>
          </p:nvSpPr>
          <p:spPr bwMode="auto">
            <a:xfrm>
              <a:off x="4033" y="192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n(2)</a:t>
              </a:r>
              <a:endParaRPr lang="en-US" sz="1600" b="1" i="1"/>
            </a:p>
          </p:txBody>
        </p:sp>
        <p:sp>
          <p:nvSpPr>
            <p:cNvPr id="43024" name="AutoShape 16"/>
            <p:cNvSpPr>
              <a:spLocks noChangeArrowheads="1"/>
            </p:cNvSpPr>
            <p:nvPr/>
          </p:nvSpPr>
          <p:spPr bwMode="auto">
            <a:xfrm>
              <a:off x="4416" y="432"/>
              <a:ext cx="768" cy="52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5" name="AutoShape 17"/>
            <p:cNvSpPr>
              <a:spLocks noChangeArrowheads="1"/>
            </p:cNvSpPr>
            <p:nvPr/>
          </p:nvSpPr>
          <p:spPr bwMode="auto">
            <a:xfrm>
              <a:off x="3984" y="144"/>
              <a:ext cx="1296" cy="86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operations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AVL</a:t>
            </a:r>
            <a:r>
              <a:rPr lang="en-US" b="1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Same as usual BST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</a:p>
          <a:p>
            <a:endParaRPr lang="en-US" sz="1200" dirty="0"/>
          </a:p>
          <a:p>
            <a:r>
              <a:rPr lang="en-US" dirty="0">
                <a:solidFill>
                  <a:schemeClr val="accent1"/>
                </a:solidFill>
              </a:rPr>
              <a:t>AVL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sz="1200" dirty="0"/>
          </a:p>
          <a:p>
            <a:r>
              <a:rPr lang="en-US" dirty="0"/>
              <a:t>AVL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“easy way” is lazy deletion</a:t>
            </a:r>
          </a:p>
          <a:p>
            <a:pPr lvl="1"/>
            <a:r>
              <a:rPr lang="en-US" dirty="0"/>
              <a:t>Otherwise, do the deletion and then check for several imbalance cases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maintain AVL balance, 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 lvl="1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Case 1 setup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h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008771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>
                <a:latin typeface="Arial" charset="0"/>
                <a:cs typeface="Arial" charset="0"/>
              </a:rPr>
              <a:t>Insert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into this tree:  it falls into the 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left </a:t>
            </a:r>
            <a:r>
              <a:rPr lang="en-US" altLang="en-US" sz="24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of </a:t>
            </a:r>
            <a:r>
              <a:rPr lang="en-US" altLang="en-US" sz="2400" b="1" i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Assume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Thus, the tree rooted at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sz="2400" dirty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25907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Left </a:t>
            </a:r>
            <a:r>
              <a:rPr lang="en-US" sz="2400" dirty="0" err="1"/>
              <a:t>subtree</a:t>
            </a:r>
            <a:r>
              <a:rPr lang="en-US" sz="2400" dirty="0"/>
              <a:t> of left child</a:t>
            </a:r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BST: Efficiency of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We will modify these three pointers: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74921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10991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to be the right child of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Make </a:t>
            </a:r>
            <a:r>
              <a:rPr lang="en-US" altLang="en-US" sz="2400" b="1" i="1" dirty="0" err="1">
                <a:latin typeface="Arial" charset="0"/>
                <a:cs typeface="Arial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the right child of </a:t>
            </a:r>
            <a:r>
              <a:rPr lang="en-US" altLang="en-US" sz="2400" b="1" i="1" dirty="0" err="1">
                <a:latin typeface="Arial" charset="0"/>
                <a:cs typeface="Arial" charset="0"/>
              </a:rPr>
              <a:t>b</a:t>
            </a:r>
            <a:endParaRPr lang="en-US" alt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63" y="1600200"/>
            <a:ext cx="8551937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Assign former parent of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sz="2400" dirty="0">
                <a:latin typeface="Arial" charset="0"/>
                <a:cs typeface="Arial" charset="0"/>
              </a:rPr>
              <a:t>to point to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Make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/>
                <a:cs typeface="Arial"/>
              </a:rPr>
              <a:t>left child of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82" y="310991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nodes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and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are now balanced and all remaining nodes of the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subtrees</a:t>
            </a:r>
            <a:r>
              <a:rPr lang="en-US" altLang="en-US" sz="2400" dirty="0">
                <a:latin typeface="Arial" charset="0"/>
                <a:cs typeface="Arial" charset="0"/>
              </a:rPr>
              <a:t>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>
          <a:xfrm>
            <a:off x="457200" y="-5126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>
          <a:xfrm>
            <a:off x="457200" y="10495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Additionally, height of the tree rooted at </a:t>
            </a:r>
            <a:r>
              <a:rPr lang="en-CA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sz="2400" i="1" dirty="0">
                <a:latin typeface="Arial" charset="0"/>
                <a:cs typeface="Arial" charset="0"/>
              </a:rPr>
              <a:t> </a:t>
            </a:r>
            <a:r>
              <a:rPr lang="en-CA" altLang="en-US" sz="2400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sz="2400" b="1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Thus, this insertion will no longer affect the balance of any ancestors all the way back to the root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6900" y="141763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More Examples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>
                <a:latin typeface="Arial" charset="0"/>
                <a:cs typeface="Arial" charset="0"/>
              </a:rPr>
              <a:t> where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into our original tree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054870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91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sz="2400" b="1" i="1" dirty="0" err="1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>
                <a:solidFill>
                  <a:srgbClr val="C0504D"/>
                </a:solidFill>
                <a:latin typeface="Arial" charset="0"/>
                <a:cs typeface="Arial" charset="0"/>
              </a:rPr>
              <a:t> increases the height of </a:t>
            </a:r>
            <a:r>
              <a:rPr lang="en-US" altLang="en-US" sz="2400" b="1" dirty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sz="2400" b="1" dirty="0">
              <a:solidFill>
                <a:srgbClr val="C0504D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Once again,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becomes unbalanced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35699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Right </a:t>
            </a:r>
            <a:r>
              <a:rPr lang="en-US" sz="2400" dirty="0" err="1"/>
              <a:t>subtree</a:t>
            </a:r>
            <a:r>
              <a:rPr lang="en-US" sz="2400" dirty="0"/>
              <a:t> of left child</a:t>
            </a:r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situation when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>
                <a:latin typeface="Arial" charset="0"/>
                <a:cs typeface="Arial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>
                <a:latin typeface="Arial" charset="0"/>
                <a:cs typeface="Arial" charset="0"/>
              </a:rPr>
              <a:t>, and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a BST 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28919" cy="4351338"/>
          </a:xfrm>
        </p:spPr>
        <p:txBody>
          <a:bodyPr>
            <a:normAutofit/>
          </a:bodyPr>
          <a:lstStyle/>
          <a:p>
            <a:pPr marL="400050" indent="-40005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  <a:p>
            <a:pPr marL="400050" indent="-400050">
              <a:buNone/>
            </a:pPr>
            <a:r>
              <a:rPr lang="en-US" i="1" dirty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400050" indent="-400050">
              <a:buFontTx/>
              <a:buAutoNum type="arabicPeriod"/>
            </a:pPr>
            <a:endParaRPr lang="en-US" dirty="0">
              <a:sym typeface="Symbol" pitchFamily="18" charset="2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  <a:sym typeface="Symbol" pitchFamily="18" charset="2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pPr marL="257175" indent="-257175"/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200" dirty="0"/>
          </a:p>
          <a:p>
            <a:pPr marL="257175" indent="-257175"/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200" dirty="0"/>
          </a:p>
          <a:p>
            <a:pPr marL="257175" indent="-257175"/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, remains unbalanced</a:t>
            </a:r>
            <a:endParaRPr lang="en-US" alt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043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3533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200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with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200" dirty="0">
                <a:latin typeface="Arial" charset="0"/>
                <a:cs typeface="Arial" charset="0"/>
              </a:rPr>
              <a:t>,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200" dirty="0">
                <a:latin typeface="Arial" charset="0"/>
                <a:cs typeface="Arial" charset="0"/>
              </a:rPr>
              <a:t>, and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200" dirty="0">
                <a:latin typeface="Arial" charset="0"/>
                <a:cs typeface="Arial" charset="0"/>
              </a:rPr>
              <a:t>,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doing the same thing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as before results in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sz="2200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shifted to the other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side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charset="0"/>
                <a:cs typeface="Arial" charset="0"/>
              </a:rPr>
              <a:t>Lets start over …</a:t>
            </a: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Re-label the tree by dividing the left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</a:t>
            </a:r>
            <a:r>
              <a:rPr lang="en-US" altLang="en-US" sz="2400" dirty="0">
                <a:latin typeface="Arial" charset="0"/>
                <a:cs typeface="Arial" charset="0"/>
              </a:rPr>
              <a:t> of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into a tree rooted at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dirty="0">
                <a:latin typeface="Arial" charset="0"/>
                <a:cs typeface="Arial" charset="0"/>
              </a:rPr>
              <a:t> with two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subtrees</a:t>
            </a:r>
            <a:r>
              <a:rPr lang="en-US" altLang="en-US" sz="2400" dirty="0">
                <a:latin typeface="Arial" charset="0"/>
                <a:cs typeface="Arial" charset="0"/>
              </a:rPr>
              <a:t> of height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>
              <a:latin typeface="Arial" charset="0"/>
              <a:cs typeface="Arial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addition of either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or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>
                <a:latin typeface="Arial" charset="0"/>
                <a:cs typeface="Arial" charset="0"/>
              </a:rPr>
              <a:t> will cause this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81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808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54" y="2529417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achieve this,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	 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(log(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 err="1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a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(log(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F6B773-7DEB-4629-B01C-38C5E53F8A82}"/>
              </a:ext>
            </a:extLst>
          </p:cNvPr>
          <p:cNvSpPr/>
          <p:nvPr/>
        </p:nvSpPr>
        <p:spPr>
          <a:xfrm>
            <a:off x="1247312" y="6106277"/>
            <a:ext cx="714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https://en.wikipedia.org/wiki/Self-balancing_binary_search_tree</a:t>
            </a: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420" y="1647228"/>
            <a:ext cx="6081470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with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>
                <a:latin typeface="Arial" charset="0"/>
                <a:cs typeface="Arial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>
                <a:latin typeface="Arial" charset="0"/>
                <a:cs typeface="Arial" charset="0"/>
              </a:rPr>
              <a:t>, and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Arial" charset="0"/>
                <a:cs typeface="Arial" charset="0"/>
              </a:rPr>
              <a:t>, the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node is now balanced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and the same height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insertion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013969" y="3824973"/>
            <a:ext cx="295325" cy="265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309294" y="4090802"/>
            <a:ext cx="265792" cy="2658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8726" y="4076034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8452" y="3928349"/>
            <a:ext cx="679247" cy="531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 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77195" y="1199829"/>
            <a:ext cx="9321195" cy="531157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Insertions into the right-right sub-tree</a:t>
            </a: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-- Insertions into either the right-left 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911121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39" y="2073688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examples :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425683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" y="4436804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(Bonus material: etymology)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Invented by Georgy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andis in 1962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44" y="2688334"/>
            <a:ext cx="2158604" cy="3019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10" y="2769097"/>
            <a:ext cx="18573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4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" y="418299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0" y="421253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905" y="1825625"/>
            <a:ext cx="8000445" cy="435133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Balance is defined by comparing the </a:t>
            </a:r>
            <a:r>
              <a:rPr lang="en-US" altLang="en-US" b="1" dirty="0">
                <a:latin typeface="Arial" charset="0"/>
                <a:cs typeface="Arial" charset="0"/>
              </a:rPr>
              <a:t>height</a:t>
            </a:r>
            <a:r>
              <a:rPr lang="en-US" altLang="en-US" dirty="0">
                <a:latin typeface="Arial" charset="0"/>
                <a:cs typeface="Arial" charset="0"/>
              </a:rPr>
              <a:t> of the two sub-trees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79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2" y="413869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3702654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75 is that value</a:t>
            </a: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3203393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 descr="C:\Users\dwharder\Desktop\a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800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z="2400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Both sub-trees are themselves AVL trees</a:t>
            </a:r>
          </a:p>
        </p:txBody>
      </p:sp>
    </p:spTree>
    <p:extLst>
      <p:ext uri="{BB962C8B-B14F-4D97-AF65-F5344CB8AC3E}">
        <p14:creationId xmlns:p14="http://schemas.microsoft.com/office/powerpoint/2010/main" val="15447461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 descr="C:\Users\dwharder\Desktop\a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991A6-773B-49DC-A6E2-1E27C26A2314}"/>
              </a:ext>
            </a:extLst>
          </p:cNvPr>
          <p:cNvSpPr/>
          <p:nvPr/>
        </p:nvSpPr>
        <p:spPr>
          <a:xfrm>
            <a:off x="0" y="5638853"/>
            <a:ext cx="8811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mistake, there are three imbalanced nodes as 51 (root), 69 and 63. We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Need to balance </a:t>
            </a:r>
            <a:r>
              <a:rPr lang="en-US" altLang="en-US" b="1" dirty="0">
                <a:latin typeface="Arial" charset="0"/>
                <a:cs typeface="Arial" charset="0"/>
              </a:rPr>
              <a:t>63</a:t>
            </a:r>
            <a:r>
              <a:rPr lang="en-US" altLang="en-US" dirty="0">
                <a:latin typeface="Arial" charset="0"/>
                <a:cs typeface="Arial" charset="0"/>
              </a:rPr>
              <a:t> first.  </a:t>
            </a:r>
          </a:p>
        </p:txBody>
      </p:sp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C:\Users\dwharder\Desktop\a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395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63 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 imbalances</a:t>
            </a:r>
          </a:p>
        </p:txBody>
      </p:sp>
      <p:pic>
        <p:nvPicPr>
          <p:cNvPr id="4" name="Picture 25" descr="C:\Users\dwharder\Desktop\a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928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013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70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138695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49" y="6622795"/>
            <a:ext cx="536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5/22/2012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45232" y="392633"/>
            <a:ext cx="46564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AVL Trees:</a:t>
            </a:r>
            <a:r>
              <a:rPr spc="-50" dirty="0"/>
              <a:t> </a:t>
            </a:r>
            <a:r>
              <a:rPr dirty="0"/>
              <a:t>Exercise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49" y="1445235"/>
            <a:ext cx="7884795" cy="112522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33CC"/>
              </a:buClr>
              <a:buSzPct val="84375"/>
              <a:buFontTx/>
              <a:buChar char="●"/>
              <a:tabLst>
                <a:tab pos="355600" algn="l"/>
                <a:tab pos="356235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Insertion</a:t>
            </a:r>
            <a:r>
              <a:rPr kumimoji="0" sz="32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order: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6285" marR="0" lvl="1" indent="-287020" algn="l" defTabSz="914400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CC0000"/>
              </a:buClr>
              <a:buSzPct val="83928"/>
              <a:buFontTx/>
              <a:buChar char="■"/>
              <a:tabLst>
                <a:tab pos="756920" algn="l"/>
              </a:tabLst>
              <a:defRPr/>
            </a:pP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10, 85,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15,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70,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20,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60,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30,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50,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65,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80,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90,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40,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5,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55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Definition for Balance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must develop a quantitative definition of </a:t>
            </a:r>
            <a:r>
              <a:rPr lang="en-US" altLang="en-US" i="1" dirty="0">
                <a:latin typeface="Arial" charset="0"/>
                <a:cs typeface="Arial" charset="0"/>
              </a:rPr>
              <a:t>balance </a:t>
            </a:r>
            <a:r>
              <a:rPr lang="en-US" altLang="en-US" dirty="0">
                <a:latin typeface="Arial" charset="0"/>
                <a:cs typeface="Arial" charset="0"/>
              </a:rPr>
              <a:t>which can be applied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Balanced may be defined by: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Height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heights of the two sub trees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Null-path-length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null-path-length of each of the two sub-trees (the length to the closest null sub-tree/empty node)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Weight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number of null sub-trees in each of the two sub trees</a:t>
            </a:r>
            <a:endParaRPr lang="en-US" altLang="en-US" i="1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Mathematically it can proved that if a tree satisfies the definition of balance, its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367183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685800" y="1682750"/>
            <a:ext cx="683943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Let the node that needs rebalancing be </a:t>
            </a:r>
            <a:r>
              <a:rPr lang="en-US" sz="2400" dirty="0" err="1">
                <a:solidFill>
                  <a:schemeClr val="accent2"/>
                </a:solidFill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There are 4 cases:</a:t>
            </a: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Outside Cases</a:t>
            </a:r>
            <a:r>
              <a:rPr lang="en-US" sz="2400" dirty="0">
                <a:sym typeface="Symbol" pitchFamily="-101" charset="2"/>
              </a:rPr>
              <a:t> (require single rotation) :</a:t>
            </a:r>
          </a:p>
          <a:p>
            <a:r>
              <a:rPr lang="en-US" sz="2400" dirty="0">
                <a:sym typeface="Symbol" pitchFamily="-101" charset="2"/>
              </a:rPr>
              <a:t>     1.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   2.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Inside Cases</a:t>
            </a:r>
            <a:r>
              <a:rPr lang="en-US" sz="2400" dirty="0">
                <a:sym typeface="Symbol" pitchFamily="-101" charset="2"/>
              </a:rPr>
              <a:t> (require double rotation) :</a:t>
            </a:r>
          </a:p>
          <a:p>
            <a:r>
              <a:rPr lang="en-US" sz="2400" dirty="0">
                <a:sym typeface="Symbol" pitchFamily="-101" charset="2"/>
              </a:rPr>
              <a:t>     3.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   4.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874713" y="5187950"/>
            <a:ext cx="5965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The rebalancing is performed through four </a:t>
            </a:r>
            <a:br>
              <a:rPr lang="en-US" sz="2400"/>
            </a:br>
            <a:r>
              <a:rPr lang="en-US" sz="2400"/>
              <a:t>separate rotation algorithms.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/>
              <a:t>Summary: Insertions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12/26/03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AVL Trees - Lecture 8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EA5D-3DE4-4C4F-B9A5-7CB81C4D3C4B}" type="slidenum">
              <a:rPr lang="en-US"/>
              <a:pPr/>
              <a:t>91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Implementation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10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4191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3810000" y="2819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35814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44196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3810000" y="2438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4632325" y="2373313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balance (1,0,-1)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4632325" y="2754313"/>
            <a:ext cx="579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4708525" y="3211513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3124200" y="32004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523783" y="4207615"/>
            <a:ext cx="8096434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No need to keep the height; just the difference in height, i.e. the </a:t>
            </a:r>
            <a:r>
              <a:rPr lang="en-US" dirty="0">
                <a:solidFill>
                  <a:schemeClr val="accent2"/>
                </a:solidFill>
              </a:rPr>
              <a:t>balance</a:t>
            </a:r>
            <a:r>
              <a:rPr lang="en-US" dirty="0"/>
              <a:t> factor; this has to be modified on the path of insertion even if you don’t perform rotations</a:t>
            </a:r>
          </a:p>
          <a:p>
            <a:pPr>
              <a:spcBef>
                <a:spcPct val="50000"/>
              </a:spcBef>
            </a:pPr>
            <a:r>
              <a:rPr lang="en-US" dirty="0"/>
              <a:t>Once you have performed a rotation (single or double) you won’t need to go back up the tree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Insertion in AVL Trees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114800"/>
          </a:xfrm>
        </p:spPr>
        <p:txBody>
          <a:bodyPr/>
          <a:lstStyle/>
          <a:p>
            <a:r>
              <a:rPr lang="en-US" dirty="0"/>
              <a:t>Insert at the leaf (as for all BST)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only nodes on the path from insertion point to root node have possibly changed in height</a:t>
            </a:r>
          </a:p>
          <a:p>
            <a:pPr lvl="1"/>
            <a:r>
              <a:rPr lang="en-US" dirty="0"/>
              <a:t>So after the Insert, </a:t>
            </a:r>
            <a:r>
              <a:rPr lang="en-US" dirty="0">
                <a:solidFill>
                  <a:schemeClr val="accent2"/>
                </a:solidFill>
              </a:rPr>
              <a:t>go back up</a:t>
            </a:r>
            <a:r>
              <a:rPr lang="en-US" dirty="0"/>
              <a:t> to the root node by node, updating heights</a:t>
            </a:r>
          </a:p>
          <a:p>
            <a:pPr lvl="1"/>
            <a:r>
              <a:rPr lang="en-US" dirty="0"/>
              <a:t>If a new balance factor (the difference </a:t>
            </a:r>
            <a:r>
              <a:rPr lang="en-US" dirty="0" err="1"/>
              <a:t>h</a:t>
            </a:r>
            <a:r>
              <a:rPr lang="en-US" baseline="-25000" dirty="0" err="1"/>
              <a:t>left</a:t>
            </a:r>
            <a:r>
              <a:rPr lang="en-US" dirty="0" err="1"/>
              <a:t>-h</a:t>
            </a:r>
            <a:r>
              <a:rPr lang="en-US" baseline="-25000" dirty="0" err="1"/>
              <a:t>right</a:t>
            </a:r>
            <a:r>
              <a:rPr lang="en-US" dirty="0"/>
              <a:t>) is 2 or –2, adjust tree by </a:t>
            </a:r>
            <a:r>
              <a:rPr lang="en-US" i="1" dirty="0">
                <a:solidFill>
                  <a:schemeClr val="accent2"/>
                </a:solidFill>
              </a:rPr>
              <a:t>rotation</a:t>
            </a:r>
            <a:r>
              <a:rPr lang="en-US" dirty="0"/>
              <a:t> around the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76" y="5774381"/>
            <a:ext cx="78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Correctness</a:t>
            </a:r>
            <a:r>
              <a:rPr lang="en-US" sz="2400" dirty="0"/>
              <a:t>:  Rotations preserve </a:t>
            </a:r>
            <a:r>
              <a:rPr lang="en-US" sz="2400" dirty="0" err="1"/>
              <a:t>inorder</a:t>
            </a:r>
            <a:r>
              <a:rPr lang="en-US" sz="2400" dirty="0"/>
              <a:t> traversal ordering  </a:t>
            </a:r>
          </a:p>
        </p:txBody>
      </p:sp>
    </p:spTree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C764-CC78-4A2C-83C3-567F0759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82CB7-FCE7-4314-A2D9-BC8856F4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 deletion also, we delete the node to be deleted in the same way as we do with a normal binary search tree. </a:t>
            </a:r>
          </a:p>
          <a:p>
            <a:r>
              <a:rPr lang="en-US" sz="2800" dirty="0"/>
              <a:t>After that, we fix the unbalance of any ancestor node with suitable rotations. </a:t>
            </a:r>
          </a:p>
          <a:p>
            <a:r>
              <a:rPr lang="en-US" sz="2800" dirty="0"/>
              <a:t>The only thing is that unlike insertion, it might be possible that the unbalance propagates above the tree in deletion which makes us rebalance the ancestor nodes. </a:t>
            </a:r>
          </a:p>
        </p:txBody>
      </p:sp>
    </p:spTree>
    <p:extLst>
      <p:ext uri="{BB962C8B-B14F-4D97-AF65-F5344CB8AC3E}">
        <p14:creationId xmlns:p14="http://schemas.microsoft.com/office/powerpoint/2010/main" val="38987967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0B3C-71B6-4779-99A7-2CF0558E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in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1EEE-C34B-415D-ACB8-33635BCF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https://www.geeksforgeeks.org/binary-search-tree-set-2-delete/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8310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7767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800" dirty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Like insert, erase must check after it has been successfully called on a child to see if it caused an imbalance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Unfortunately, it may cause </a:t>
            </a:r>
            <a:r>
              <a:rPr lang="en-CA" altLang="en-US" sz="2400" dirty="0"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CA" altLang="en-US" sz="2400" dirty="0"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sz="2000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549" y="6622795"/>
            <a:ext cx="5365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5/22/2012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50517" y="392633"/>
            <a:ext cx="54470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Deletion X in AVL</a:t>
            </a:r>
            <a:r>
              <a:rPr spc="5" dirty="0"/>
              <a:t> </a:t>
            </a:r>
            <a:r>
              <a:rPr spc="-5" dirty="0"/>
              <a:t>Trees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6549" y="1445235"/>
            <a:ext cx="7292975" cy="316166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880"/>
              </a:spcBef>
              <a:spcAft>
                <a:spcPts val="0"/>
              </a:spcAft>
              <a:buClr>
                <a:srgbClr val="0033CC"/>
              </a:buClr>
              <a:buSzPct val="84375"/>
              <a:buFontTx/>
              <a:buChar char="●"/>
              <a:tabLst>
                <a:tab pos="355600" algn="l"/>
                <a:tab pos="356235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Deletion: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6285" marR="0" lvl="1" indent="-287020" algn="l" defTabSz="914400" rtl="0" eaLnBrk="1" fontAlgn="auto" latinLnBrk="0" hangingPunct="1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CC0000"/>
              </a:buClr>
              <a:buSzPct val="83928"/>
              <a:buFontTx/>
              <a:buChar char="■"/>
              <a:tabLst>
                <a:tab pos="75692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Case 1: if X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a leaf, delete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6285" marR="0" lvl="1" indent="-287020" algn="l" defTabSz="914400" rtl="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CC0000"/>
              </a:buClr>
              <a:buSzPct val="83928"/>
              <a:buFontTx/>
              <a:buChar char="■"/>
              <a:tabLst>
                <a:tab pos="75692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Case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2: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if X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has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1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child,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use it to replace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X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756285" marR="5080" lvl="1" indent="-287020" algn="l" defTabSz="914400" rtl="0" eaLnBrk="1" fontAlgn="auto" latinLnBrk="0" hangingPunct="1">
              <a:lnSpc>
                <a:spcPct val="100000"/>
              </a:lnSpc>
              <a:spcBef>
                <a:spcPts val="670"/>
              </a:spcBef>
              <a:spcAft>
                <a:spcPts val="0"/>
              </a:spcAft>
              <a:buClr>
                <a:srgbClr val="CC0000"/>
              </a:buClr>
              <a:buSzPct val="83928"/>
              <a:buFontTx/>
              <a:buChar char="■"/>
              <a:tabLst>
                <a:tab pos="75692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Case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3: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if X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has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2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children,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replace X with its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E62D1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srgbClr val="E62D1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inorder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E62D1F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predecessor 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(and recursively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delete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it)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770"/>
              </a:spcBef>
              <a:spcAft>
                <a:spcPts val="0"/>
              </a:spcAft>
              <a:buClr>
                <a:srgbClr val="0033CC"/>
              </a:buClr>
              <a:buSzPct val="84375"/>
              <a:buFontTx/>
              <a:buChar char="●"/>
              <a:tabLst>
                <a:tab pos="355600" algn="l"/>
                <a:tab pos="356235" algn="l"/>
              </a:tabLst>
              <a:defRPr/>
            </a:pPr>
            <a:r>
              <a:rPr kumimoji="0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Rebalancing</a:t>
            </a:r>
            <a:endParaRPr kumimoji="0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/>
          <a:stretch/>
        </p:blipFill>
        <p:spPr bwMode="auto">
          <a:xfrm>
            <a:off x="0" y="2554519"/>
            <a:ext cx="892205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 we erase the front node: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imbalance is in the right-right </a:t>
            </a:r>
            <a:r>
              <a:rPr lang="en-CA" altLang="en-US" dirty="0" err="1">
                <a:latin typeface="Arial" charset="0"/>
                <a:cs typeface="Arial" charset="0"/>
              </a:rPr>
              <a:t>subtree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10512</TotalTime>
  <Words>3123</Words>
  <Application>Microsoft Office PowerPoint</Application>
  <PresentationFormat>On-screen Show (4:3)</PresentationFormat>
  <Paragraphs>472</Paragraphs>
  <Slides>108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9" baseType="lpstr">
      <vt:lpstr>Arial</vt:lpstr>
      <vt:lpstr>Calibri</vt:lpstr>
      <vt:lpstr>Calibri Light</vt:lpstr>
      <vt:lpstr>Courier New</vt:lpstr>
      <vt:lpstr>Symbol</vt:lpstr>
      <vt:lpstr>Times</vt:lpstr>
      <vt:lpstr>Times New Roman</vt:lpstr>
      <vt:lpstr>Office Theme</vt:lpstr>
      <vt:lpstr>1_Office Theme</vt:lpstr>
      <vt:lpstr>2_Office Theme</vt:lpstr>
      <vt:lpstr>Equation</vt:lpstr>
      <vt:lpstr>AVL Trees</vt:lpstr>
      <vt:lpstr>Balancing Binary Search Trees</vt:lpstr>
      <vt:lpstr>BST: Efficiency of Operations?</vt:lpstr>
      <vt:lpstr>How can we make a BST efficient?</vt:lpstr>
      <vt:lpstr>PowerPoint Presentation</vt:lpstr>
      <vt:lpstr>AVL Tree (Bonus material: etymology)</vt:lpstr>
      <vt:lpstr>AVL Trees</vt:lpstr>
      <vt:lpstr>AVL Trees</vt:lpstr>
      <vt:lpstr>Definition for Balance</vt:lpstr>
      <vt:lpstr>The AVL Tree Data Structure</vt:lpstr>
      <vt:lpstr>Example #1: Is this an AVL Tree?</vt:lpstr>
      <vt:lpstr>Example #2: Is this an AVL Tree?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Fibonacci Numbers</vt:lpstr>
      <vt:lpstr>Height of an AVL Tree</vt:lpstr>
      <vt:lpstr>Height of an AVL Tree</vt:lpstr>
      <vt:lpstr>AVL tree operations</vt:lpstr>
      <vt:lpstr>Maintaining Balance</vt:lpstr>
      <vt:lpstr>Case 1 setup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More Examples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 Summary</vt:lpstr>
      <vt:lpstr>More examples : 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AVL Trees: Exercise</vt:lpstr>
      <vt:lpstr>PowerPoint Presentation</vt:lpstr>
      <vt:lpstr>Implementation</vt:lpstr>
      <vt:lpstr>Insertion in AVL Trees</vt:lpstr>
      <vt:lpstr>Delete</vt:lpstr>
      <vt:lpstr>Delete in BST</vt:lpstr>
      <vt:lpstr>Delete</vt:lpstr>
      <vt:lpstr>Deletion X in AVL Trees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Trees</dc:title>
  <dc:creator>Shweta Agrawal</dc:creator>
  <cp:lastModifiedBy>Mahdi Ebi</cp:lastModifiedBy>
  <cp:revision>63</cp:revision>
  <cp:lastPrinted>2020-07-20T19:47:07Z</cp:lastPrinted>
  <dcterms:created xsi:type="dcterms:W3CDTF">2014-08-18T09:38:55Z</dcterms:created>
  <dcterms:modified xsi:type="dcterms:W3CDTF">2020-08-10T19:26:46Z</dcterms:modified>
</cp:coreProperties>
</file>